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8910625" cx="11879250"/>
  <p:notesSz cx="710405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07">
          <p15:clr>
            <a:srgbClr val="A4A3A4"/>
          </p15:clr>
        </p15:guide>
        <p15:guide id="2" pos="3742">
          <p15:clr>
            <a:srgbClr val="A4A3A4"/>
          </p15:clr>
        </p15:guide>
      </p15:sldGuideLst>
    </p:ext>
    <p:ext uri="{2D200454-40CA-4A62-9FC3-DE9A4176ACB9}">
      <p15:notesGuideLst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55" roundtripDataSignature="AMtx7mgAjcAgn4PxvPFPsy/McWMdAFsi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4C88891-F306-4CC1-8FB7-D26FD3C335BF}">
  <a:tblStyle styleId="{F4C88891-F306-4CC1-8FB7-D26FD3C335B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6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6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494C1683-4803-4667-A00C-DFD55BE01987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07" orient="horz"/>
        <p:guide pos="374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4" orient="horz"/>
        <p:guide pos="223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684" y="0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indent="-228600" lvl="0" marL="457200" marR="0" rtl="0" algn="l">
              <a:spcBef>
                <a:spcPts val="468"/>
              </a:spcBef>
              <a:spcAft>
                <a:spcPts val="0"/>
              </a:spcAft>
              <a:buSzPts val="1400"/>
              <a:buNone/>
              <a:defRPr b="0" i="0" sz="1559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-228600" lvl="1" marL="914400" marR="0" rtl="0" algn="l">
              <a:spcBef>
                <a:spcPts val="468"/>
              </a:spcBef>
              <a:spcAft>
                <a:spcPts val="0"/>
              </a:spcAft>
              <a:buSzPts val="1400"/>
              <a:buNone/>
              <a:defRPr b="0" i="0" sz="1559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-228600" lvl="2" marL="1371600" marR="0" rtl="0" algn="l">
              <a:spcBef>
                <a:spcPts val="468"/>
              </a:spcBef>
              <a:spcAft>
                <a:spcPts val="0"/>
              </a:spcAft>
              <a:buSzPts val="1400"/>
              <a:buNone/>
              <a:defRPr b="0" i="0" sz="1559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-228600" lvl="3" marL="1828800" marR="0" rtl="0" algn="l">
              <a:spcBef>
                <a:spcPts val="468"/>
              </a:spcBef>
              <a:spcAft>
                <a:spcPts val="0"/>
              </a:spcAft>
              <a:buSzPts val="1400"/>
              <a:buNone/>
              <a:defRPr b="0" i="0" sz="1559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-228600" lvl="4" marL="2286000" marR="0" rtl="0" algn="l">
              <a:spcBef>
                <a:spcPts val="468"/>
              </a:spcBef>
              <a:spcAft>
                <a:spcPts val="0"/>
              </a:spcAft>
              <a:buSzPts val="1400"/>
              <a:buNone/>
              <a:defRPr b="0" i="0" sz="1559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59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59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59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59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684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s.statcounter.com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4023684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 txBox="1"/>
          <p:nvPr>
            <p:ph idx="12" type="sldNum"/>
          </p:nvPr>
        </p:nvSpPr>
        <p:spPr>
          <a:xfrm>
            <a:off x="4023684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25f4e3c47_1_8:notes"/>
          <p:cNvSpPr/>
          <p:nvPr>
            <p:ph idx="2" type="sldImg"/>
          </p:nvPr>
        </p:nvSpPr>
        <p:spPr>
          <a:xfrm>
            <a:off x="993775" y="768350"/>
            <a:ext cx="51165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25f4e3c47_1_8:notes"/>
          <p:cNvSpPr txBox="1"/>
          <p:nvPr>
            <p:ph idx="1" type="body"/>
          </p:nvPr>
        </p:nvSpPr>
        <p:spPr>
          <a:xfrm>
            <a:off x="710733" y="4861795"/>
            <a:ext cx="5682600" cy="46044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625f4e3c47_1_8:notes"/>
          <p:cNvSpPr txBox="1"/>
          <p:nvPr>
            <p:ph idx="12" type="sldNum"/>
          </p:nvPr>
        </p:nvSpPr>
        <p:spPr>
          <a:xfrm>
            <a:off x="4023684" y="9721826"/>
            <a:ext cx="3078900" cy="5109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7946704ce5_0_0:notes"/>
          <p:cNvSpPr/>
          <p:nvPr>
            <p:ph idx="2" type="sldImg"/>
          </p:nvPr>
        </p:nvSpPr>
        <p:spPr>
          <a:xfrm>
            <a:off x="993775" y="768350"/>
            <a:ext cx="51165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7946704ce5_0_0:notes"/>
          <p:cNvSpPr txBox="1"/>
          <p:nvPr>
            <p:ph idx="1" type="body"/>
          </p:nvPr>
        </p:nvSpPr>
        <p:spPr>
          <a:xfrm>
            <a:off x="710733" y="4861795"/>
            <a:ext cx="5682600" cy="46044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7946704ce5_0_0:notes"/>
          <p:cNvSpPr txBox="1"/>
          <p:nvPr>
            <p:ph idx="12" type="sldNum"/>
          </p:nvPr>
        </p:nvSpPr>
        <p:spPr>
          <a:xfrm>
            <a:off x="4023684" y="9721826"/>
            <a:ext cx="3078900" cy="5109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 txBox="1"/>
          <p:nvPr>
            <p:ph idx="12" type="sldNum"/>
          </p:nvPr>
        </p:nvSpPr>
        <p:spPr>
          <a:xfrm>
            <a:off x="4023684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2" name="Google Shape;202;p20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https://gs.statcounter.com/</a:t>
            </a:r>
            <a:endParaRPr/>
          </a:p>
        </p:txBody>
      </p:sp>
      <p:sp>
        <p:nvSpPr>
          <p:cNvPr id="203" name="Google Shape;203;p20:notes"/>
          <p:cNvSpPr txBox="1"/>
          <p:nvPr>
            <p:ph idx="12" type="sldNum"/>
          </p:nvPr>
        </p:nvSpPr>
        <p:spPr>
          <a:xfrm>
            <a:off x="4023684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7946704ce5_0_7:notes"/>
          <p:cNvSpPr/>
          <p:nvPr>
            <p:ph idx="2" type="sldImg"/>
          </p:nvPr>
        </p:nvSpPr>
        <p:spPr>
          <a:xfrm>
            <a:off x="993775" y="768350"/>
            <a:ext cx="51165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7946704ce5_0_7:notes"/>
          <p:cNvSpPr txBox="1"/>
          <p:nvPr>
            <p:ph idx="1" type="body"/>
          </p:nvPr>
        </p:nvSpPr>
        <p:spPr>
          <a:xfrm>
            <a:off x="710733" y="4861795"/>
            <a:ext cx="5682600" cy="46044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7946704ce5_0_7:notes"/>
          <p:cNvSpPr txBox="1"/>
          <p:nvPr>
            <p:ph idx="12" type="sldNum"/>
          </p:nvPr>
        </p:nvSpPr>
        <p:spPr>
          <a:xfrm>
            <a:off x="4023684" y="9721826"/>
            <a:ext cx="3078900" cy="5109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8" name="Google Shape;248;p26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:notes"/>
          <p:cNvSpPr txBox="1"/>
          <p:nvPr>
            <p:ph idx="12" type="sldNum"/>
          </p:nvPr>
        </p:nvSpPr>
        <p:spPr>
          <a:xfrm>
            <a:off x="4023684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25f4e3c47_1_0:notes"/>
          <p:cNvSpPr/>
          <p:nvPr>
            <p:ph idx="2" type="sldImg"/>
          </p:nvPr>
        </p:nvSpPr>
        <p:spPr>
          <a:xfrm>
            <a:off x="993775" y="768350"/>
            <a:ext cx="51165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25f4e3c47_1_0:notes"/>
          <p:cNvSpPr txBox="1"/>
          <p:nvPr>
            <p:ph idx="1" type="body"/>
          </p:nvPr>
        </p:nvSpPr>
        <p:spPr>
          <a:xfrm>
            <a:off x="710733" y="4861795"/>
            <a:ext cx="5682600" cy="46044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625f4e3c47_1_0:notes"/>
          <p:cNvSpPr txBox="1"/>
          <p:nvPr>
            <p:ph idx="12" type="sldNum"/>
          </p:nvPr>
        </p:nvSpPr>
        <p:spPr>
          <a:xfrm>
            <a:off x="4023684" y="9721826"/>
            <a:ext cx="3078900" cy="5109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25e259e6d_0_3:notes"/>
          <p:cNvSpPr/>
          <p:nvPr>
            <p:ph idx="2" type="sldImg"/>
          </p:nvPr>
        </p:nvSpPr>
        <p:spPr>
          <a:xfrm>
            <a:off x="993775" y="768350"/>
            <a:ext cx="51165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25e259e6d_0_3:notes"/>
          <p:cNvSpPr txBox="1"/>
          <p:nvPr>
            <p:ph idx="1" type="body"/>
          </p:nvPr>
        </p:nvSpPr>
        <p:spPr>
          <a:xfrm>
            <a:off x="710733" y="4861795"/>
            <a:ext cx="5682600" cy="46044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625e259e6d_0_3:notes"/>
          <p:cNvSpPr txBox="1"/>
          <p:nvPr>
            <p:ph idx="12" type="sldNum"/>
          </p:nvPr>
        </p:nvSpPr>
        <p:spPr>
          <a:xfrm>
            <a:off x="4023684" y="9721826"/>
            <a:ext cx="3078900" cy="5109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25e259e6d_0_11:notes"/>
          <p:cNvSpPr/>
          <p:nvPr>
            <p:ph idx="2" type="sldImg"/>
          </p:nvPr>
        </p:nvSpPr>
        <p:spPr>
          <a:xfrm>
            <a:off x="993775" y="768350"/>
            <a:ext cx="51165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25e259e6d_0_11:notes"/>
          <p:cNvSpPr txBox="1"/>
          <p:nvPr>
            <p:ph idx="1" type="body"/>
          </p:nvPr>
        </p:nvSpPr>
        <p:spPr>
          <a:xfrm>
            <a:off x="710733" y="4861795"/>
            <a:ext cx="5682600" cy="46044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625e259e6d_0_11:notes"/>
          <p:cNvSpPr txBox="1"/>
          <p:nvPr>
            <p:ph idx="12" type="sldNum"/>
          </p:nvPr>
        </p:nvSpPr>
        <p:spPr>
          <a:xfrm>
            <a:off x="4023684" y="9721826"/>
            <a:ext cx="3078900" cy="5109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25e259e6d_0_19:notes"/>
          <p:cNvSpPr/>
          <p:nvPr>
            <p:ph idx="2" type="sldImg"/>
          </p:nvPr>
        </p:nvSpPr>
        <p:spPr>
          <a:xfrm>
            <a:off x="993775" y="768350"/>
            <a:ext cx="51165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25e259e6d_0_19:notes"/>
          <p:cNvSpPr txBox="1"/>
          <p:nvPr>
            <p:ph idx="1" type="body"/>
          </p:nvPr>
        </p:nvSpPr>
        <p:spPr>
          <a:xfrm>
            <a:off x="710733" y="4861795"/>
            <a:ext cx="5682600" cy="46044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625e259e6d_0_19:notes"/>
          <p:cNvSpPr txBox="1"/>
          <p:nvPr>
            <p:ph idx="12" type="sldNum"/>
          </p:nvPr>
        </p:nvSpPr>
        <p:spPr>
          <a:xfrm>
            <a:off x="4023684" y="9721826"/>
            <a:ext cx="3078900" cy="5109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1" name="Google Shape;311;p29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:notes"/>
          <p:cNvSpPr txBox="1"/>
          <p:nvPr>
            <p:ph idx="12" type="sldNum"/>
          </p:nvPr>
        </p:nvSpPr>
        <p:spPr>
          <a:xfrm>
            <a:off x="4023684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1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625f4e3c47_0_0:notes"/>
          <p:cNvSpPr/>
          <p:nvPr>
            <p:ph idx="2" type="sldImg"/>
          </p:nvPr>
        </p:nvSpPr>
        <p:spPr>
          <a:xfrm>
            <a:off x="993775" y="768350"/>
            <a:ext cx="51165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625f4e3c47_0_0:notes"/>
          <p:cNvSpPr txBox="1"/>
          <p:nvPr>
            <p:ph idx="1" type="body"/>
          </p:nvPr>
        </p:nvSpPr>
        <p:spPr>
          <a:xfrm>
            <a:off x="710733" y="4861795"/>
            <a:ext cx="5682600" cy="46044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625f4e3c47_0_0:notes"/>
          <p:cNvSpPr txBox="1"/>
          <p:nvPr>
            <p:ph idx="12" type="sldNum"/>
          </p:nvPr>
        </p:nvSpPr>
        <p:spPr>
          <a:xfrm>
            <a:off x="4023684" y="9721826"/>
            <a:ext cx="3078900" cy="5109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2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3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7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625f4e3c47_0_14:notes"/>
          <p:cNvSpPr/>
          <p:nvPr>
            <p:ph idx="2" type="sldImg"/>
          </p:nvPr>
        </p:nvSpPr>
        <p:spPr>
          <a:xfrm>
            <a:off x="993775" y="768350"/>
            <a:ext cx="51165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625f4e3c47_0_14:notes"/>
          <p:cNvSpPr txBox="1"/>
          <p:nvPr>
            <p:ph idx="1" type="body"/>
          </p:nvPr>
        </p:nvSpPr>
        <p:spPr>
          <a:xfrm>
            <a:off x="710733" y="4861795"/>
            <a:ext cx="5682600" cy="46044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625f4e3c47_0_14:notes"/>
          <p:cNvSpPr txBox="1"/>
          <p:nvPr>
            <p:ph idx="12" type="sldNum"/>
          </p:nvPr>
        </p:nvSpPr>
        <p:spPr>
          <a:xfrm>
            <a:off x="4023684" y="9721826"/>
            <a:ext cx="3078900" cy="5109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4023684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46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993775" y="768350"/>
            <a:ext cx="5116513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710733" y="4861795"/>
            <a:ext cx="5682600" cy="460451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:notes"/>
          <p:cNvSpPr txBox="1"/>
          <p:nvPr>
            <p:ph idx="12" type="sldNum"/>
          </p:nvPr>
        </p:nvSpPr>
        <p:spPr>
          <a:xfrm>
            <a:off x="4023684" y="9721826"/>
            <a:ext cx="3078753" cy="51102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 txBox="1"/>
          <p:nvPr>
            <p:ph type="ctrTitle"/>
          </p:nvPr>
        </p:nvSpPr>
        <p:spPr>
          <a:xfrm>
            <a:off x="890945" y="2768074"/>
            <a:ext cx="10097374" cy="1910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2"/>
          <p:cNvSpPr txBox="1"/>
          <p:nvPr>
            <p:ph idx="1" type="subTitle"/>
          </p:nvPr>
        </p:nvSpPr>
        <p:spPr>
          <a:xfrm>
            <a:off x="1781890" y="5049365"/>
            <a:ext cx="8315484" cy="22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24"/>
              </a:spcBef>
              <a:spcAft>
                <a:spcPts val="0"/>
              </a:spcAft>
              <a:buSzPts val="3119"/>
              <a:buNone/>
              <a:defRPr/>
            </a:lvl1pPr>
            <a:lvl2pPr lvl="1" algn="ctr">
              <a:spcBef>
                <a:spcPts val="520"/>
              </a:spcBef>
              <a:spcAft>
                <a:spcPts val="0"/>
              </a:spcAft>
              <a:buSzPts val="2599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416"/>
              </a:spcBef>
              <a:spcAft>
                <a:spcPts val="0"/>
              </a:spcAft>
              <a:buSzPts val="2080"/>
              <a:buNone/>
              <a:defRPr/>
            </a:lvl4pPr>
            <a:lvl5pPr lvl="4" algn="ctr">
              <a:spcBef>
                <a:spcPts val="364"/>
              </a:spcBef>
              <a:spcAft>
                <a:spcPts val="0"/>
              </a:spcAft>
              <a:buSzPts val="1820"/>
              <a:buNone/>
              <a:defRPr/>
            </a:lvl5pPr>
            <a:lvl6pPr lvl="5" algn="ctr">
              <a:spcBef>
                <a:spcPts val="364"/>
              </a:spcBef>
              <a:spcAft>
                <a:spcPts val="0"/>
              </a:spcAft>
              <a:buSzPts val="1820"/>
              <a:buNone/>
              <a:defRPr/>
            </a:lvl6pPr>
            <a:lvl7pPr lvl="6" algn="ctr">
              <a:spcBef>
                <a:spcPts val="364"/>
              </a:spcBef>
              <a:spcAft>
                <a:spcPts val="0"/>
              </a:spcAft>
              <a:buSzPts val="1820"/>
              <a:buNone/>
              <a:defRPr/>
            </a:lvl7pPr>
            <a:lvl8pPr lvl="7" algn="ctr">
              <a:spcBef>
                <a:spcPts val="364"/>
              </a:spcBef>
              <a:spcAft>
                <a:spcPts val="0"/>
              </a:spcAft>
              <a:buSzPts val="1820"/>
              <a:buNone/>
              <a:defRPr/>
            </a:lvl8pPr>
            <a:lvl9pPr lvl="8" algn="ctr">
              <a:spcBef>
                <a:spcPts val="364"/>
              </a:spcBef>
              <a:spcAft>
                <a:spcPts val="0"/>
              </a:spcAft>
              <a:buSzPts val="1820"/>
              <a:buNone/>
              <a:defRPr/>
            </a:lvl9pPr>
          </a:lstStyle>
          <a:p/>
        </p:txBody>
      </p:sp>
      <p:sp>
        <p:nvSpPr>
          <p:cNvPr id="16" name="Google Shape;16;p42"/>
          <p:cNvSpPr txBox="1"/>
          <p:nvPr>
            <p:ph idx="12" type="sldNum"/>
          </p:nvPr>
        </p:nvSpPr>
        <p:spPr>
          <a:xfrm>
            <a:off x="9097124" y="8366102"/>
            <a:ext cx="247484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6656" lvl="0" marL="457200" algn="l">
              <a:spcBef>
                <a:spcPts val="624"/>
              </a:spcBef>
              <a:spcAft>
                <a:spcPts val="0"/>
              </a:spcAft>
              <a:buSzPts val="3119"/>
              <a:buChar char="∙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93636" lvl="1" marL="914400" algn="l">
              <a:spcBef>
                <a:spcPts val="520"/>
              </a:spcBef>
              <a:spcAft>
                <a:spcPts val="0"/>
              </a:spcAft>
              <a:buSzPts val="2599"/>
              <a:buChar char="∙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3pPr>
            <a:lvl4pPr indent="-360680" lvl="3" marL="1828800" algn="l">
              <a:spcBef>
                <a:spcPts val="416"/>
              </a:spcBef>
              <a:spcAft>
                <a:spcPts val="0"/>
              </a:spcAft>
              <a:buSzPts val="2080"/>
              <a:buChar char="∙"/>
              <a:defRPr/>
            </a:lvl4pPr>
            <a:lvl5pPr indent="-344170" lvl="4" marL="2286000" algn="l">
              <a:spcBef>
                <a:spcPts val="364"/>
              </a:spcBef>
              <a:spcAft>
                <a:spcPts val="0"/>
              </a:spcAft>
              <a:buSzPts val="1820"/>
              <a:buChar char="∙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9097124" y="8366102"/>
            <a:ext cx="247484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idx="12" type="sldNum"/>
          </p:nvPr>
        </p:nvSpPr>
        <p:spPr>
          <a:xfrm>
            <a:off x="9097124" y="8366102"/>
            <a:ext cx="247484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71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97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97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97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97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97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97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97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97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6656" lvl="0" marL="457200" marR="0" rtl="0" algn="l">
              <a:spcBef>
                <a:spcPts val="624"/>
              </a:spcBef>
              <a:spcAft>
                <a:spcPts val="0"/>
              </a:spcAft>
              <a:buClr>
                <a:schemeClr val="folHlink"/>
              </a:buClr>
              <a:buSzPts val="3119"/>
              <a:buFont typeface="Noto Sans Symbols"/>
              <a:buChar char="∙"/>
              <a:defRPr b="0" i="0" sz="31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636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lt2"/>
              </a:buClr>
              <a:buSzPts val="2599"/>
              <a:buFont typeface="Noto Sans Symbols"/>
              <a:buChar char="∙"/>
              <a:defRPr b="0" i="0" sz="25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∙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0680" lvl="3" marL="1828800" marR="0" rtl="0" algn="l">
              <a:spcBef>
                <a:spcPts val="416"/>
              </a:spcBef>
              <a:spcAft>
                <a:spcPts val="0"/>
              </a:spcAft>
              <a:buClr>
                <a:schemeClr val="hlink"/>
              </a:buClr>
              <a:buSzPts val="2080"/>
              <a:buFont typeface="Noto Sans Symbols"/>
              <a:buChar char="∙"/>
              <a:defRPr b="0" i="0" sz="20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4170" lvl="4" marL="2286000" marR="0" rtl="0" algn="l">
              <a:spcBef>
                <a:spcPts val="364"/>
              </a:spcBef>
              <a:spcAft>
                <a:spcPts val="0"/>
              </a:spcAft>
              <a:buClr>
                <a:schemeClr val="hlink"/>
              </a:buClr>
              <a:buSzPts val="1820"/>
              <a:buFont typeface="Noto Sans Symbols"/>
              <a:buChar char="∙"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4170" lvl="5" marL="2743200" marR="0" rtl="0" algn="l">
              <a:spcBef>
                <a:spcPts val="364"/>
              </a:spcBef>
              <a:spcAft>
                <a:spcPts val="0"/>
              </a:spcAft>
              <a:buClr>
                <a:schemeClr val="hlink"/>
              </a:buClr>
              <a:buSzPts val="1820"/>
              <a:buFont typeface="Noto Sans Symbols"/>
              <a:buChar char="∙"/>
              <a:defRPr b="0" i="0" sz="182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4170" lvl="6" marL="3200400" marR="0" rtl="0" algn="l">
              <a:spcBef>
                <a:spcPts val="364"/>
              </a:spcBef>
              <a:spcAft>
                <a:spcPts val="0"/>
              </a:spcAft>
              <a:buClr>
                <a:schemeClr val="hlink"/>
              </a:buClr>
              <a:buSzPts val="1820"/>
              <a:buFont typeface="Noto Sans Symbols"/>
              <a:buChar char="∙"/>
              <a:defRPr b="0" i="0" sz="182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4170" lvl="7" marL="3657600" marR="0" rtl="0" algn="l">
              <a:spcBef>
                <a:spcPts val="364"/>
              </a:spcBef>
              <a:spcAft>
                <a:spcPts val="0"/>
              </a:spcAft>
              <a:buClr>
                <a:schemeClr val="hlink"/>
              </a:buClr>
              <a:buSzPts val="1820"/>
              <a:buFont typeface="Noto Sans Symbols"/>
              <a:buChar char="∙"/>
              <a:defRPr b="0" i="0" sz="182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4170" lvl="8" marL="4114800" marR="0" rtl="0" algn="l">
              <a:spcBef>
                <a:spcPts val="364"/>
              </a:spcBef>
              <a:spcAft>
                <a:spcPts val="0"/>
              </a:spcAft>
              <a:buClr>
                <a:schemeClr val="hlink"/>
              </a:buClr>
              <a:buSzPts val="1820"/>
              <a:buFont typeface="Noto Sans Symbols"/>
              <a:buChar char="∙"/>
              <a:defRPr b="0" i="0" sz="182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2" type="sldNum"/>
          </p:nvPr>
        </p:nvSpPr>
        <p:spPr>
          <a:xfrm>
            <a:off x="9097124" y="8366102"/>
            <a:ext cx="247484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8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ko.wikipedia.org/wiki/%ED%94%84%EB%A1%9C%ED%86%A0%EC%BD%9C" TargetMode="External"/><Relationship Id="rId4" Type="http://schemas.openxmlformats.org/officeDocument/2006/relationships/hyperlink" Target="http://www.w3.org/%EC%9D%B4%EB%8B%A4" TargetMode="External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terms.naver.com/entry.nhn?docId=841943" TargetMode="External"/><Relationship Id="rId4" Type="http://schemas.openxmlformats.org/officeDocument/2006/relationships/hyperlink" Target="http://terms.naver.com/entry.nhn?docId=855931" TargetMode="External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/>
          <p:nvPr>
            <p:ph type="ctrTitle"/>
          </p:nvPr>
        </p:nvSpPr>
        <p:spPr>
          <a:xfrm>
            <a:off x="890945" y="1750422"/>
            <a:ext cx="10097374" cy="39711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ko-KR"/>
            </a:br>
            <a:br>
              <a:rPr lang="ko-KR"/>
            </a:br>
            <a:br>
              <a:rPr lang="ko-KR"/>
            </a:br>
            <a:r>
              <a:rPr lang="ko-KR"/>
              <a:t>WEB Programming</a:t>
            </a:r>
            <a:br>
              <a:rPr lang="ko-KR"/>
            </a:br>
            <a:r>
              <a:rPr b="1" lang="ko-KR" sz="4800"/>
              <a:t>웹 프로그래밍 기초</a:t>
            </a:r>
            <a:br>
              <a:rPr b="1" lang="ko-KR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클라이언트와 서버</a:t>
            </a:r>
            <a:endParaRPr/>
          </a:p>
        </p:txBody>
      </p:sp>
      <p:sp>
        <p:nvSpPr>
          <p:cNvPr id="95" name="Google Shape;95;p6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2가지의 기본 프로토콜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특정한 파일을 요청하는 HTTP Request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찾은 파일을 돌려주는 HTTP Response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pic>
        <p:nvPicPr>
          <p:cNvPr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482" y="3539506"/>
            <a:ext cx="9746009" cy="34877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6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</a:t>
            </a:r>
            <a:endParaRPr/>
          </a:p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HTML(Hyper Text Markup Language)은 웹 페이지를 기술하기 위한 마크업(markup) 언어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마크업 언어는 텍스트에 태그를 붙여서 텍스트가 문서의 어디에 해당하는지를 기술한 것</a:t>
            </a:r>
            <a:endParaRPr/>
          </a:p>
        </p:txBody>
      </p:sp>
      <p:pic>
        <p:nvPicPr>
          <p:cNvPr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653" y="3943783"/>
            <a:ext cx="8625993" cy="3267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웹브라우저</a:t>
            </a:r>
            <a:endParaRPr/>
          </a:p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HTML 문서를 읽어서 눈에 보이는 웹 페이지를 만든다.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pic>
        <p:nvPicPr>
          <p:cNvPr id="113" name="Google Shape;1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28" y="2590686"/>
            <a:ext cx="11264119" cy="5043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HTML의 역사 </a:t>
            </a:r>
            <a:endParaRPr/>
          </a:p>
        </p:txBody>
      </p:sp>
      <p:sp>
        <p:nvSpPr>
          <p:cNvPr id="120" name="Google Shape;120;p9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팀 버너스리(Tim Berners-Lee)에 의하여 개발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b="1" lang="ko-KR"/>
              <a:t>인터넷의 아버지</a:t>
            </a:r>
            <a:endParaRPr b="1"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URL, HTTP, HTML 최초 설계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1989년 팀 버너스리는 CERN의 연구자들이 문서를 공유할 수 있는 월드 와이드 웹의 하이퍼텍스트 시스템을 고안하여 개발했다. 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1990년 최초의 하이퍼텍스트 브라우저와 편집기를 개발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차세대 웹 기술인 시맨틱 웹 기술의 표준화 작업중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350" y="6056600"/>
            <a:ext cx="6912151" cy="26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W3C</a:t>
            </a:r>
            <a:endParaRPr/>
          </a:p>
        </p:txBody>
      </p:sp>
      <p:sp>
        <p:nvSpPr>
          <p:cNvPr id="128" name="Google Shape;128;p10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W3C란 World Wide Web Consortium의 약자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중립적인 기구로서 참여기관들이 협력하여 웹 표준을 개발하는 국제 컨소시엄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팀 버너스 리를 중심으로 1994년에 설립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웹의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프로토콜</a:t>
            </a:r>
            <a:r>
              <a:rPr lang="ko-KR"/>
              <a:t>과 가이드라인을 개발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홈페이지는 </a:t>
            </a:r>
            <a:r>
              <a:rPr lang="ko-KR" u="sng">
                <a:solidFill>
                  <a:schemeClr val="hlink"/>
                </a:solidFill>
                <a:hlinkClick r:id="rId4"/>
              </a:rPr>
              <a:t>http://www.w3.org</a:t>
            </a:r>
            <a:endParaRPr/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5">
            <a:alphaModFix/>
          </a:blip>
          <a:srcRect b="40088" l="0" r="0" t="0"/>
          <a:stretch/>
        </p:blipFill>
        <p:spPr>
          <a:xfrm>
            <a:off x="1280824" y="5123629"/>
            <a:ext cx="8403226" cy="3328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202136" y="6266323"/>
            <a:ext cx="11517824" cy="6806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3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 버전 </a:t>
            </a:r>
            <a:endParaRPr/>
          </a:p>
        </p:txBody>
      </p:sp>
      <p:graphicFrame>
        <p:nvGraphicFramePr>
          <p:cNvPr id="137" name="Google Shape;137;p11"/>
          <p:cNvGraphicFramePr/>
          <p:nvPr/>
        </p:nvGraphicFramePr>
        <p:xfrm>
          <a:off x="774761" y="18316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{F4C88891-F306-4CC1-8FB7-D26FD3C335BF}</a:tableStyleId>
              </a:tblPr>
              <a:tblGrid>
                <a:gridCol w="5990225"/>
                <a:gridCol w="4455000"/>
              </a:tblGrid>
              <a:tr h="634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Version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634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HTML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1991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634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HTML+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1993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634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HTML 2.0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1995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634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HTML 3.2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1997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634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HTML 4.01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1999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634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XHTML 1.0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2000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634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HTML5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2012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6343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XHTML5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  <a:endParaRPr sz="3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</a:tbl>
          </a:graphicData>
        </a:graphic>
      </p:graphicFrame>
      <p:sp>
        <p:nvSpPr>
          <p:cNvPr id="138" name="Google Shape;138;p11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HTML5</a:t>
            </a:r>
            <a:endParaRPr/>
          </a:p>
        </p:txBody>
      </p:sp>
      <p:sp>
        <p:nvSpPr>
          <p:cNvPr id="144" name="Google Shape;144;p12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HTML5는 HTML의 새로운 표준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W3C와 WHATWG (Web Application Technology Working Group) 의 협동작업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완전한 CSS3 지원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비디오와 오디오 지원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2D/3D 그래픽 지원 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로컬 저장소 지원 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로컬 SQL 데이터베이스 지원 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웹 애플리케이션 지원 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pic>
        <p:nvPicPr>
          <p:cNvPr descr="EMB000019e4b8f1" id="145" name="Google Shape;1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756" y="3626740"/>
            <a:ext cx="3559655" cy="343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2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25f4e3c47_1_8"/>
          <p:cNvSpPr txBox="1"/>
          <p:nvPr>
            <p:ph idx="12" type="sldNum"/>
          </p:nvPr>
        </p:nvSpPr>
        <p:spPr>
          <a:xfrm>
            <a:off x="9124285" y="8366102"/>
            <a:ext cx="2447700" cy="5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53" name="Google Shape;153;g625f4e3c47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750" y="176926"/>
            <a:ext cx="7752275" cy="84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웹 앱과 네이티브 앱</a:t>
            </a:r>
            <a:endParaRPr/>
          </a:p>
        </p:txBody>
      </p:sp>
      <p:graphicFrame>
        <p:nvGraphicFramePr>
          <p:cNvPr id="159" name="Google Shape;159;p14"/>
          <p:cNvGraphicFramePr/>
          <p:nvPr/>
        </p:nvGraphicFramePr>
        <p:xfrm>
          <a:off x="479496" y="19577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{494C1683-4803-4667-A00C-DFD55BE01987}</a:tableStyleId>
              </a:tblPr>
              <a:tblGrid>
                <a:gridCol w="2350900"/>
                <a:gridCol w="3968700"/>
                <a:gridCol w="4562750"/>
              </a:tblGrid>
              <a:tr h="56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Native App.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Web App.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>
                    <a:solidFill>
                      <a:srgbClr val="F2F2F2"/>
                    </a:solidFill>
                  </a:tcPr>
                </a:tc>
              </a:tr>
              <a:tr h="56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실행속도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빠름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일반적으로 느림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60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플랫폼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플랫폼마다 제작하여야 함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하나의 버전으로 모든 플랫폼에서 실행 가능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56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배포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앱 마켓을 통한 배포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배포할 필요가 없음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56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버전 업데이트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상당한 시간이 걸림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즉시 반영된다. 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  <a:tr h="56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오프라인시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사용가능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약간의 기능 사용 가능</a:t>
                      </a:r>
                      <a:endParaRPr b="1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3275" marB="23275" marR="84150" marL="84150" anchor="ctr"/>
                </a:tc>
              </a:tr>
            </a:tbl>
          </a:graphicData>
        </a:graphic>
      </p:graphicFrame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3667" y="5600617"/>
            <a:ext cx="4424380" cy="24560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웹 앱과 네이티브 앱</a:t>
            </a:r>
            <a:endParaRPr/>
          </a:p>
        </p:txBody>
      </p:sp>
      <p:pic>
        <p:nvPicPr>
          <p:cNvPr id="167" name="Google Shape;1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4184" y="2093971"/>
            <a:ext cx="6732481" cy="5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g7946704ce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13" y="152400"/>
            <a:ext cx="8605824" cy="860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멀티미디어 지원</a:t>
            </a:r>
            <a:endParaRPr/>
          </a:p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웹 브라우저에서 비디오나 오디오를 재생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예전 방법: 어도비(adobe)의 플래시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HTML5: &lt;audio&gt;, &lt;video&gt; 태그를 이용해서 지원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그래픽을 위한 캔버스 요소 지원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벡터 그래픽스를 지원하는 SVG(Scalable Vector Graphics)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WebGL 3D를 이용하여 3차원 그래픽 지원</a:t>
            </a:r>
            <a:endParaRPr/>
          </a:p>
        </p:txBody>
      </p:sp>
      <p:pic>
        <p:nvPicPr>
          <p:cNvPr id="175" name="Google Shape;1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987" y="5175183"/>
            <a:ext cx="5569148" cy="312491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HTML5의 신기능 </a:t>
            </a:r>
            <a:endParaRPr/>
          </a:p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296228" y="1732625"/>
            <a:ext cx="11264119" cy="615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오프라인 웹 애플리케이션 – 네트워크가 연결되지 않은 상태에서도 실행 가능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드래그 앤 드롭(Drag-and-drop) - 요소들을 마우스로 끌어서 넣을 수 있음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웹 스토리지(Web Storage) - 쿠키를 대체할 수 있는 웹 저장소 기능 제공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위치 정보(Geolocation) 제공 - 지도 기능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웹 SQL 데이터베이스(Web SQL Database) 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파일 API 지원 – 파일 업로드와 파일 관리 기능 제공 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웹소켓(WebSocket) API 제공 – 서버와 브라우저 간의 양방향 통신 기능 제공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HTML5+CSS3+Javascript</a:t>
            </a:r>
            <a:endParaRPr/>
          </a:p>
        </p:txBody>
      </p:sp>
      <p:sp>
        <p:nvSpPr>
          <p:cNvPr id="190" name="Google Shape;190;p18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웹 페이지의 내용은 HTML5로 작성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웹 페이지의 스타일은 CSS3로 지정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웹 페이지의 상호작용은 자바스크립트로 작성</a:t>
            </a:r>
            <a:endParaRPr/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875" y="3800400"/>
            <a:ext cx="8653826" cy="42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웹브라우저</a:t>
            </a:r>
            <a:endParaRPr/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276" y="2221938"/>
            <a:ext cx="9702694" cy="545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웹브라우저 점유율(전세계)</a:t>
            </a:r>
            <a:endParaRPr/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751" y="1915762"/>
            <a:ext cx="10395744" cy="662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>
            <p:ph idx="12" type="sldNum"/>
          </p:nvPr>
        </p:nvSpPr>
        <p:spPr>
          <a:xfrm>
            <a:off x="9097124" y="8366102"/>
            <a:ext cx="247484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웹브라우저 점유율(대한민국)</a:t>
            </a:r>
            <a:endParaRPr/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126" y="1801743"/>
            <a:ext cx="10370992" cy="659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9097124" y="8366102"/>
            <a:ext cx="247484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웹 브라우저의 사용</a:t>
            </a:r>
            <a:endParaRPr/>
          </a:p>
        </p:txBody>
      </p:sp>
      <p:sp>
        <p:nvSpPr>
          <p:cNvPr id="220" name="Google Shape;220;p23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다양한 웹 브라우저에서 어떤 브라우저를 사용해야 할까?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정답은 없다.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사용자로서 개인적으로 좋아하고 편하다고 생각하는 브라우저를 사용하면 된다.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다만 HTML과 CSS가 업계 표준이기는 하지만 브라우저마다 지원하는 정도가 조금씩 다르다.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따라서 현재 다양한 브라우저가 존재하는 만큼 사용자에게 배포되는 HTML문서를 작성할 때는 여러 브라우저를 사용해 다양한 환경에서 테스트해야 한다.</a:t>
            </a:r>
            <a:endParaRPr/>
          </a:p>
        </p:txBody>
      </p:sp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HTML5 지원 여부</a:t>
            </a:r>
            <a:endParaRPr/>
          </a:p>
        </p:txBody>
      </p:sp>
      <p:graphicFrame>
        <p:nvGraphicFramePr>
          <p:cNvPr id="227" name="Google Shape;227;p22"/>
          <p:cNvGraphicFramePr/>
          <p:nvPr/>
        </p:nvGraphicFramePr>
        <p:xfrm>
          <a:off x="681725" y="18184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{494C1683-4803-4667-A00C-DFD55BE01987}</a:tableStyleId>
              </a:tblPr>
              <a:tblGrid>
                <a:gridCol w="3968700"/>
                <a:gridCol w="1820050"/>
                <a:gridCol w="4727050"/>
              </a:tblGrid>
              <a:tr h="618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300" u="none" cap="none" strike="noStrike"/>
                        <a:t>웹 브라우저</a:t>
                      </a:r>
                      <a:endParaRPr b="1" sz="2300" u="none" cap="none" strike="noStrike"/>
                    </a:p>
                  </a:txBody>
                  <a:tcPr marT="59400" marB="59400" marR="118800" marL="11880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300" u="none" cap="none" strike="noStrike"/>
                        <a:t>버전</a:t>
                      </a:r>
                      <a:endParaRPr b="1" sz="2300" u="none" cap="none" strike="noStrike"/>
                    </a:p>
                  </a:txBody>
                  <a:tcPr marT="59400" marB="59400" marR="118800" marL="11880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300" u="none" cap="none" strike="noStrike"/>
                        <a:t>HTML5 테스트 점수(555만점)</a:t>
                      </a:r>
                      <a:endParaRPr b="1" sz="2300" u="none" cap="none" strike="noStrike"/>
                    </a:p>
                  </a:txBody>
                  <a:tcPr marT="59400" marB="59400" marR="118800" marL="118800" anchor="ctr">
                    <a:solidFill>
                      <a:srgbClr val="F2F2F2"/>
                    </a:solidFill>
                  </a:tcPr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Apple Safari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8.0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396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Google Chrome</a:t>
                      </a:r>
                      <a:endParaRPr sz="2300" u="none" cap="none" strike="noStrike"/>
                    </a:p>
                  </a:txBody>
                  <a:tcPr marT="59400" marB="59400" marR="118800" marL="11880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40</a:t>
                      </a:r>
                      <a:endParaRPr sz="2300" u="none" cap="none" strike="noStrike"/>
                    </a:p>
                  </a:txBody>
                  <a:tcPr marT="59400" marB="59400" marR="118800" marL="11880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511</a:t>
                      </a:r>
                      <a:endParaRPr sz="2300" u="none" cap="none" strike="noStrike"/>
                    </a:p>
                  </a:txBody>
                  <a:tcPr marT="59400" marB="59400" marR="118800" marL="118800" anchor="ctr">
                    <a:solidFill>
                      <a:srgbClr val="FFCCCC"/>
                    </a:solidFill>
                  </a:tcPr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Malgun Gothic"/>
                        <a:buNone/>
                      </a:pPr>
                      <a:r>
                        <a:rPr lang="ko-KR" sz="2300" u="none" cap="none" strike="noStrike"/>
                        <a:t>Maxthon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4.4.4.2000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467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Mozilla Firefox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36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449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Malgun Gothic"/>
                        <a:buNone/>
                      </a:pPr>
                      <a:r>
                        <a:rPr lang="ko-KR" sz="2300" u="none" cap="none" strike="noStrike"/>
                        <a:t>Opera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26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497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Malgun Gothic"/>
                        <a:buNone/>
                      </a:pPr>
                      <a:r>
                        <a:rPr lang="ko-KR" sz="2300" u="none" cap="none" strike="noStrike"/>
                        <a:t>Microsoft Internet Explorer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8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33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Malgun Gothic"/>
                        <a:buNone/>
                      </a:pPr>
                      <a:r>
                        <a:rPr lang="ko-KR" sz="2300" u="none" cap="none" strike="noStrike"/>
                        <a:t>Microsoft Internet Explorer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9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113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Malgun Gothic"/>
                        <a:buNone/>
                      </a:pPr>
                      <a:r>
                        <a:rPr lang="ko-KR" sz="2300" u="none" cap="none" strike="noStrike"/>
                        <a:t>Microsoft Internet Explorer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10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297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Malgun Gothic"/>
                        <a:buNone/>
                      </a:pPr>
                      <a:r>
                        <a:rPr lang="ko-KR" sz="2300" u="none" cap="none" strike="noStrike"/>
                        <a:t>Microsoft Internet Explorer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11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 u="none" cap="none" strike="noStrike"/>
                        <a:t>343</a:t>
                      </a:r>
                      <a:endParaRPr sz="2300" u="none" cap="none" strike="noStrike"/>
                    </a:p>
                  </a:txBody>
                  <a:tcPr marT="59400" marB="59400" marR="118800" marL="118800" anchor="ctr"/>
                </a:tc>
              </a:tr>
            </a:tbl>
          </a:graphicData>
        </a:graphic>
      </p:graphicFrame>
      <p:sp>
        <p:nvSpPr>
          <p:cNvPr id="228" name="Google Shape;228;p22"/>
          <p:cNvSpPr txBox="1"/>
          <p:nvPr/>
        </p:nvSpPr>
        <p:spPr>
          <a:xfrm>
            <a:off x="8328443" y="9101918"/>
            <a:ext cx="2874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http://html5test.com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 편집기</a:t>
            </a:r>
            <a:endParaRPr/>
          </a:p>
        </p:txBody>
      </p:sp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메모장, </a:t>
            </a:r>
            <a:r>
              <a:rPr lang="ko-KR"/>
              <a:t>Notepad++, </a:t>
            </a:r>
            <a:r>
              <a:rPr lang="ko-KR"/>
              <a:t>EditPlus, eclipse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아톰, 브라켓, sublimeText3, Adobe edge code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790" y="3055172"/>
            <a:ext cx="9788813" cy="48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메모장을 이용한 HTML 작성 </a:t>
            </a:r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94068" lvl="0" marL="594068" rtl="0" algn="l">
              <a:spcBef>
                <a:spcPts val="0"/>
              </a:spcBef>
              <a:spcAft>
                <a:spcPts val="0"/>
              </a:spcAft>
              <a:buSzPts val="3100"/>
              <a:buFont typeface="Malgun Gothic"/>
              <a:buAutoNum type="arabicPeriod"/>
            </a:pPr>
            <a:r>
              <a:rPr lang="ko-KR"/>
              <a:t>메모장을 실행하여서 다음과 같이 입력한다. 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737" y="2854705"/>
            <a:ext cx="10940283" cy="5082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7946704ce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000" y="1369213"/>
            <a:ext cx="771525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메모장을 이용한 HTML 작성 </a:t>
            </a:r>
            <a:endParaRPr/>
          </a:p>
        </p:txBody>
      </p:sp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94068" lvl="0" marL="594068" rtl="0" algn="l">
              <a:spcBef>
                <a:spcPts val="0"/>
              </a:spcBef>
              <a:spcAft>
                <a:spcPts val="0"/>
              </a:spcAft>
              <a:buSzPts val="3100"/>
              <a:buFont typeface="Malgun Gothic"/>
              <a:buAutoNum type="arabicPeriod" startAt="2"/>
            </a:pPr>
            <a:r>
              <a:rPr lang="ko-KR"/>
              <a:t>입력된 HTML 코드를 [파일]-&gt;[다른 이름으로 저장] 메뉴를 사용하여서 파일에 저장한다. 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286" y="3093974"/>
            <a:ext cx="9888332" cy="417468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 파일 실행 </a:t>
            </a:r>
            <a:endParaRPr/>
          </a:p>
        </p:txBody>
      </p:sp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94068" lvl="0" marL="594068" rtl="0" algn="l">
              <a:spcBef>
                <a:spcPts val="0"/>
              </a:spcBef>
              <a:spcAft>
                <a:spcPts val="0"/>
              </a:spcAft>
              <a:buSzPts val="3100"/>
              <a:buFont typeface="Malgun Gothic"/>
              <a:buAutoNum type="arabicPeriod" startAt="3"/>
            </a:pPr>
            <a:r>
              <a:rPr lang="ko-KR"/>
              <a:t>저장된 HTML 파일을 더블클릭하여 실행한다. </a:t>
            </a:r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342" y="2440113"/>
            <a:ext cx="10689179" cy="592598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 소스 보기</a:t>
            </a:r>
            <a:endParaRPr/>
          </a:p>
        </p:txBody>
      </p:sp>
      <p:sp>
        <p:nvSpPr>
          <p:cNvPr id="268" name="Google Shape;268;p28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94068" lvl="0" marL="594068" rtl="0" algn="l">
              <a:spcBef>
                <a:spcPts val="0"/>
              </a:spcBef>
              <a:spcAft>
                <a:spcPts val="0"/>
              </a:spcAft>
              <a:buSzPts val="3100"/>
              <a:buFont typeface="Malgun Gothic"/>
              <a:buAutoNum type="arabicPeriod" startAt="4"/>
            </a:pPr>
            <a:r>
              <a:rPr lang="ko-KR"/>
              <a:t>마우스 오른쪽 버튼을 누르고 [소스보기] 메뉴를 선택하면 현재 페이지의 HTML 소스를 볼 수 있다. 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pic>
        <p:nvPicPr>
          <p:cNvPr id="269" name="Google Shape;2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464" y="3096036"/>
            <a:ext cx="10913956" cy="4874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25f4e3c47_1_0"/>
          <p:cNvSpPr txBox="1"/>
          <p:nvPr>
            <p:ph type="title"/>
          </p:nvPr>
        </p:nvSpPr>
        <p:spPr>
          <a:xfrm>
            <a:off x="956941" y="561043"/>
            <a:ext cx="9701400" cy="99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eclipse 환경설정</a:t>
            </a:r>
            <a:endParaRPr/>
          </a:p>
        </p:txBody>
      </p:sp>
      <p:sp>
        <p:nvSpPr>
          <p:cNvPr id="277" name="Google Shape;277;g625f4e3c47_1_0"/>
          <p:cNvSpPr txBox="1"/>
          <p:nvPr>
            <p:ph idx="1" type="body"/>
          </p:nvPr>
        </p:nvSpPr>
        <p:spPr>
          <a:xfrm>
            <a:off x="296983" y="1732624"/>
            <a:ext cx="11262600" cy="645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24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25f4e3c47_1_0"/>
          <p:cNvSpPr txBox="1"/>
          <p:nvPr>
            <p:ph idx="12" type="sldNum"/>
          </p:nvPr>
        </p:nvSpPr>
        <p:spPr>
          <a:xfrm>
            <a:off x="9124285" y="8366102"/>
            <a:ext cx="2447700" cy="5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79" name="Google Shape;279;g625f4e3c47_1_0"/>
          <p:cNvPicPr preferRelativeResize="0"/>
          <p:nvPr/>
        </p:nvPicPr>
        <p:blipFill rotWithShape="1">
          <a:blip r:embed="rId3">
            <a:alphaModFix/>
          </a:blip>
          <a:srcRect b="12914" l="0" r="34921" t="0"/>
          <a:stretch/>
        </p:blipFill>
        <p:spPr>
          <a:xfrm>
            <a:off x="2180724" y="2296975"/>
            <a:ext cx="8062776" cy="60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625f4e3c47_1_0"/>
          <p:cNvSpPr/>
          <p:nvPr/>
        </p:nvSpPr>
        <p:spPr>
          <a:xfrm>
            <a:off x="4684250" y="3363500"/>
            <a:ext cx="4525800" cy="1092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625f4e3c47_1_0"/>
          <p:cNvSpPr/>
          <p:nvPr/>
        </p:nvSpPr>
        <p:spPr>
          <a:xfrm>
            <a:off x="2623875" y="4377175"/>
            <a:ext cx="1796100" cy="26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25e259e6d_0_3"/>
          <p:cNvSpPr txBox="1"/>
          <p:nvPr>
            <p:ph type="title"/>
          </p:nvPr>
        </p:nvSpPr>
        <p:spPr>
          <a:xfrm>
            <a:off x="956941" y="561043"/>
            <a:ext cx="9701400" cy="99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환경설정</a:t>
            </a:r>
            <a:endParaRPr/>
          </a:p>
        </p:txBody>
      </p:sp>
      <p:sp>
        <p:nvSpPr>
          <p:cNvPr id="288" name="Google Shape;288;g625e259e6d_0_3"/>
          <p:cNvSpPr txBox="1"/>
          <p:nvPr>
            <p:ph idx="1" type="body"/>
          </p:nvPr>
        </p:nvSpPr>
        <p:spPr>
          <a:xfrm>
            <a:off x="296983" y="1732624"/>
            <a:ext cx="11262600" cy="645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24"/>
              </a:spcBef>
              <a:spcAft>
                <a:spcPts val="0"/>
              </a:spcAft>
              <a:buNone/>
            </a:pPr>
            <a:r>
              <a:rPr lang="ko-KR"/>
              <a:t>window &gt; Preferences &gt; general &gt; appearance &gt; Colors and fonts</a:t>
            </a:r>
            <a:endParaRPr/>
          </a:p>
        </p:txBody>
      </p:sp>
      <p:sp>
        <p:nvSpPr>
          <p:cNvPr id="289" name="Google Shape;289;g625e259e6d_0_3"/>
          <p:cNvSpPr txBox="1"/>
          <p:nvPr>
            <p:ph idx="12" type="sldNum"/>
          </p:nvPr>
        </p:nvSpPr>
        <p:spPr>
          <a:xfrm>
            <a:off x="9124285" y="8366102"/>
            <a:ext cx="2447700" cy="5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90" name="Google Shape;290;g625e259e6d_0_3"/>
          <p:cNvPicPr preferRelativeResize="0"/>
          <p:nvPr/>
        </p:nvPicPr>
        <p:blipFill rotWithShape="1">
          <a:blip r:embed="rId3">
            <a:alphaModFix/>
          </a:blip>
          <a:srcRect b="17954" l="40492" r="7905" t="13542"/>
          <a:stretch/>
        </p:blipFill>
        <p:spPr>
          <a:xfrm>
            <a:off x="2158449" y="2573825"/>
            <a:ext cx="7756484" cy="579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25e259e6d_0_11"/>
          <p:cNvSpPr txBox="1"/>
          <p:nvPr>
            <p:ph type="title"/>
          </p:nvPr>
        </p:nvSpPr>
        <p:spPr>
          <a:xfrm>
            <a:off x="956941" y="561043"/>
            <a:ext cx="9701400" cy="99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환경설정</a:t>
            </a:r>
            <a:endParaRPr/>
          </a:p>
        </p:txBody>
      </p:sp>
      <p:sp>
        <p:nvSpPr>
          <p:cNvPr id="297" name="Google Shape;297;g625e259e6d_0_11"/>
          <p:cNvSpPr txBox="1"/>
          <p:nvPr>
            <p:ph idx="1" type="body"/>
          </p:nvPr>
        </p:nvSpPr>
        <p:spPr>
          <a:xfrm>
            <a:off x="296983" y="1732624"/>
            <a:ext cx="11262600" cy="645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24"/>
              </a:spcBef>
              <a:spcAft>
                <a:spcPts val="0"/>
              </a:spcAft>
              <a:buNone/>
            </a:pPr>
            <a:r>
              <a:rPr lang="ko-KR"/>
              <a:t>window &gt; preferences &gt; general &gt; content types</a:t>
            </a:r>
            <a:endParaRPr/>
          </a:p>
        </p:txBody>
      </p:sp>
      <p:sp>
        <p:nvSpPr>
          <p:cNvPr id="298" name="Google Shape;298;g625e259e6d_0_11"/>
          <p:cNvSpPr txBox="1"/>
          <p:nvPr>
            <p:ph idx="12" type="sldNum"/>
          </p:nvPr>
        </p:nvSpPr>
        <p:spPr>
          <a:xfrm>
            <a:off x="9124285" y="8366102"/>
            <a:ext cx="2447700" cy="5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99" name="Google Shape;299;g625e259e6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00" y="2431875"/>
            <a:ext cx="5953400" cy="59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25e259e6d_0_19"/>
          <p:cNvSpPr txBox="1"/>
          <p:nvPr>
            <p:ph type="title"/>
          </p:nvPr>
        </p:nvSpPr>
        <p:spPr>
          <a:xfrm>
            <a:off x="956941" y="561043"/>
            <a:ext cx="9701400" cy="99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환경설정</a:t>
            </a:r>
            <a:endParaRPr/>
          </a:p>
        </p:txBody>
      </p:sp>
      <p:sp>
        <p:nvSpPr>
          <p:cNvPr id="306" name="Google Shape;306;g625e259e6d_0_19"/>
          <p:cNvSpPr txBox="1"/>
          <p:nvPr>
            <p:ph idx="1" type="body"/>
          </p:nvPr>
        </p:nvSpPr>
        <p:spPr>
          <a:xfrm>
            <a:off x="296983" y="1732624"/>
            <a:ext cx="11262600" cy="645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2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window &gt; preferences &gt; general &gt; web browser</a:t>
            </a:r>
            <a:endParaRPr/>
          </a:p>
        </p:txBody>
      </p:sp>
      <p:sp>
        <p:nvSpPr>
          <p:cNvPr id="307" name="Google Shape;307;g625e259e6d_0_19"/>
          <p:cNvSpPr txBox="1"/>
          <p:nvPr>
            <p:ph idx="12" type="sldNum"/>
          </p:nvPr>
        </p:nvSpPr>
        <p:spPr>
          <a:xfrm>
            <a:off x="9124285" y="8366102"/>
            <a:ext cx="2447700" cy="5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08" name="Google Shape;308;g625e259e6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125" y="2535788"/>
            <a:ext cx="5915025" cy="6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Notepad++</a:t>
            </a:r>
            <a:endParaRPr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ko-KR"/>
              <a:t>환경설정</a:t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115" y="2615437"/>
            <a:ext cx="10086347" cy="556914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/>
          <p:nvPr/>
        </p:nvSpPr>
        <p:spPr>
          <a:xfrm>
            <a:off x="5032068" y="3225980"/>
            <a:ext cx="2821701" cy="35477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9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56" y="2912460"/>
            <a:ext cx="10606134" cy="527212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0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Notepad++</a:t>
            </a:r>
            <a:endParaRPr/>
          </a:p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Font typeface="Arial"/>
              <a:buChar char="•"/>
            </a:pPr>
            <a:r>
              <a:rPr lang="ko-KR"/>
              <a:t>왼쪽에서 새문서를 선택하고 프로그래밍언어는 HTML, 인코딩은 UTF-8을 선택한다.</a:t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760323" y="3795272"/>
            <a:ext cx="1483044" cy="24751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6459934" y="4925604"/>
            <a:ext cx="1228822" cy="30527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4925324" y="7483286"/>
            <a:ext cx="1228822" cy="30527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0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262" y="2603063"/>
            <a:ext cx="10098722" cy="5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Notepad++</a:t>
            </a:r>
            <a:endParaRPr/>
          </a:p>
        </p:txBody>
      </p:sp>
      <p:sp>
        <p:nvSpPr>
          <p:cNvPr id="336" name="Google Shape;336;p31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소스 변경</a:t>
            </a:r>
            <a:endParaRPr/>
          </a:p>
        </p:txBody>
      </p:sp>
      <p:sp>
        <p:nvSpPr>
          <p:cNvPr id="337" name="Google Shape;337;p31"/>
          <p:cNvSpPr/>
          <p:nvPr/>
        </p:nvSpPr>
        <p:spPr>
          <a:xfrm>
            <a:off x="1719456" y="3844777"/>
            <a:ext cx="6480839" cy="382827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1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g625f4e3c47_0_0"/>
          <p:cNvPicPr preferRelativeResize="0"/>
          <p:nvPr/>
        </p:nvPicPr>
        <p:blipFill rotWithShape="1">
          <a:blip r:embed="rId3">
            <a:alphaModFix/>
          </a:blip>
          <a:srcRect b="42373" l="15079" r="16994" t="31195"/>
          <a:stretch/>
        </p:blipFill>
        <p:spPr>
          <a:xfrm>
            <a:off x="200175" y="1313300"/>
            <a:ext cx="11478900" cy="25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625f4e3c47_0_0"/>
          <p:cNvSpPr txBox="1"/>
          <p:nvPr/>
        </p:nvSpPr>
        <p:spPr>
          <a:xfrm>
            <a:off x="8076300" y="4027125"/>
            <a:ext cx="10281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출처:</a:t>
            </a:r>
            <a:endParaRPr sz="1800"/>
          </a:p>
        </p:txBody>
      </p:sp>
      <p:pic>
        <p:nvPicPr>
          <p:cNvPr id="51" name="Google Shape;51;g625f4e3c4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3700" y="4027122"/>
            <a:ext cx="1687400" cy="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625f4e3c4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800" y="5629875"/>
            <a:ext cx="92011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625f4e3c47_0_0"/>
          <p:cNvSpPr txBox="1"/>
          <p:nvPr/>
        </p:nvSpPr>
        <p:spPr>
          <a:xfrm>
            <a:off x="1267900" y="3964375"/>
            <a:ext cx="66741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50">
                <a:solidFill>
                  <a:srgbClr val="FF4040"/>
                </a:solidFill>
                <a:highlight>
                  <a:srgbClr val="FDFDFD"/>
                </a:highlight>
              </a:rPr>
              <a:t>Q. UX와 UI는 무엇이 다르죠?</a:t>
            </a:r>
            <a:endParaRPr b="1" sz="1150">
              <a:solidFill>
                <a:srgbClr val="FF4040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999999"/>
                </a:solidFill>
                <a:highlight>
                  <a:srgbClr val="FDFDFD"/>
                </a:highlight>
              </a:rPr>
              <a:t>UX란, 사용자 경험이라는 총체적인 관점으로 콘셉트를 잡고 개발 방향을 정하는 작업을 말하고, 그것을 구현하는 제작 단계에서 사용자에게 맞는 최적화를 시켜주는 디자인 행위를 UI 디자인이라고 할 수 있습니다. (오래가는 UX 디자인 반준철 저, 한빛미디어 출판사)​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50" y="2615437"/>
            <a:ext cx="10086347" cy="556914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Notepad++</a:t>
            </a:r>
            <a:endParaRPr/>
          </a:p>
        </p:txBody>
      </p:sp>
      <p:sp>
        <p:nvSpPr>
          <p:cNvPr id="345" name="Google Shape;345;p32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실행(브라우저가 설치되어 있을 경우 실행된다.)</a:t>
            </a: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6141773" y="3584882"/>
            <a:ext cx="4055165" cy="113445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2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59400" lIns="118800" spcFirstLastPara="1" rIns="118800" wrap="square" tIns="59400">
            <a:noAutofit/>
          </a:bodyPr>
          <a:lstStyle/>
          <a:p>
            <a:pPr indent="0" lvl="1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717">
                <a:latin typeface="Arial"/>
                <a:ea typeface="Arial"/>
                <a:cs typeface="Arial"/>
                <a:sym typeface="Arial"/>
              </a:rPr>
              <a:t>HTML 문서의 기본 구조</a:t>
            </a:r>
            <a:endParaRPr/>
          </a:p>
        </p:txBody>
      </p:sp>
      <p:sp>
        <p:nvSpPr>
          <p:cNvPr id="353" name="Google Shape;353;p33"/>
          <p:cNvSpPr txBox="1"/>
          <p:nvPr>
            <p:ph idx="1" type="body"/>
          </p:nvPr>
        </p:nvSpPr>
        <p:spPr>
          <a:xfrm>
            <a:off x="675758" y="1831633"/>
            <a:ext cx="10659761" cy="47281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339"/>
              <a:buNone/>
            </a:pPr>
            <a:r>
              <a:rPr b="1" lang="ko-KR" sz="2339"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indent="0" lvl="0" marL="0" rtl="0" algn="l">
              <a:spcBef>
                <a:spcPts val="468"/>
              </a:spcBef>
              <a:spcAft>
                <a:spcPts val="0"/>
              </a:spcAft>
              <a:buSzPts val="2339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&lt;html&gt;</a:t>
            </a:r>
            <a:endParaRPr/>
          </a:p>
          <a:p>
            <a:pPr indent="0" lvl="0" marL="0" rtl="0" algn="l">
              <a:spcBef>
                <a:spcPts val="468"/>
              </a:spcBef>
              <a:spcAft>
                <a:spcPts val="0"/>
              </a:spcAft>
              <a:buSzPts val="2339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&lt;head&gt;</a:t>
            </a:r>
            <a:endParaRPr/>
          </a:p>
          <a:p>
            <a:pPr indent="0" lvl="0" marL="0" rtl="0" algn="l">
              <a:spcBef>
                <a:spcPts val="468"/>
              </a:spcBef>
              <a:spcAft>
                <a:spcPts val="0"/>
              </a:spcAft>
              <a:buSzPts val="2339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   &lt;title&gt;</a:t>
            </a:r>
            <a:r>
              <a:rPr b="1" lang="ko-KR" sz="2339">
                <a:latin typeface="Arial"/>
                <a:ea typeface="Arial"/>
                <a:cs typeface="Arial"/>
                <a:sym typeface="Arial"/>
              </a:rPr>
              <a:t>나의 웹페이지</a:t>
            </a: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&lt;/title&gt;</a:t>
            </a:r>
            <a:endParaRPr/>
          </a:p>
          <a:p>
            <a:pPr indent="0" lvl="0" marL="0" rtl="0" algn="l">
              <a:spcBef>
                <a:spcPts val="468"/>
              </a:spcBef>
              <a:spcAft>
                <a:spcPts val="0"/>
              </a:spcAft>
              <a:buSzPts val="2339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&lt;/head&gt;</a:t>
            </a:r>
            <a:endParaRPr/>
          </a:p>
          <a:p>
            <a:pPr indent="0" lvl="0" marL="0" rtl="0" algn="l">
              <a:spcBef>
                <a:spcPts val="468"/>
              </a:spcBef>
              <a:spcAft>
                <a:spcPts val="0"/>
              </a:spcAft>
              <a:buSzPts val="2339"/>
              <a:buNone/>
            </a:pPr>
            <a:r>
              <a:t/>
            </a:r>
            <a:endParaRPr b="1" sz="2339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68"/>
              </a:spcBef>
              <a:spcAft>
                <a:spcPts val="0"/>
              </a:spcAft>
              <a:buSzPts val="2339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&lt;body&gt;</a:t>
            </a:r>
            <a:endParaRPr/>
          </a:p>
          <a:p>
            <a:pPr indent="0" lvl="0" marL="0" rtl="0" algn="l">
              <a:spcBef>
                <a:spcPts val="468"/>
              </a:spcBef>
              <a:spcAft>
                <a:spcPts val="0"/>
              </a:spcAft>
              <a:buSzPts val="2339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   &lt;p&gt;</a:t>
            </a:r>
            <a:r>
              <a:rPr b="1" lang="ko-KR" sz="2339">
                <a:latin typeface="Arial"/>
                <a:ea typeface="Arial"/>
                <a:cs typeface="Arial"/>
                <a:sym typeface="Arial"/>
              </a:rPr>
              <a:t>안녕하세요. 웹프로그래밍 기초</a:t>
            </a: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&lt;/p&gt;</a:t>
            </a:r>
            <a:endParaRPr/>
          </a:p>
          <a:p>
            <a:pPr indent="0" lvl="0" marL="0" rtl="0" algn="l">
              <a:spcBef>
                <a:spcPts val="468"/>
              </a:spcBef>
              <a:spcAft>
                <a:spcPts val="0"/>
              </a:spcAft>
              <a:buSzPts val="2339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&lt;/body&gt;</a:t>
            </a:r>
            <a:endParaRPr/>
          </a:p>
          <a:p>
            <a:pPr indent="0" lvl="0" marL="0" rtl="0" algn="l">
              <a:spcBef>
                <a:spcPts val="468"/>
              </a:spcBef>
              <a:spcAft>
                <a:spcPts val="0"/>
              </a:spcAft>
              <a:buSzPts val="2339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b="1" sz="2339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59400" lIns="118800" spcFirstLastPara="1" rIns="118800" wrap="square" tIns="59400">
            <a:no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717">
                <a:latin typeface="Arial"/>
                <a:ea typeface="Arial"/>
                <a:cs typeface="Arial"/>
                <a:sym typeface="Arial"/>
              </a:rPr>
              <a:t>&lt;!DOCTYPE&gt; 선언</a:t>
            </a:r>
            <a:endParaRPr/>
          </a:p>
        </p:txBody>
      </p:sp>
      <p:sp>
        <p:nvSpPr>
          <p:cNvPr id="360" name="Google Shape;360;p34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웹페이지에 사용된 HTML의 종류와 버전을 지정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HTML5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HTML 4.01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XHTML 1.0</a:t>
            </a:r>
            <a:endParaRPr/>
          </a:p>
        </p:txBody>
      </p:sp>
      <p:sp>
        <p:nvSpPr>
          <p:cNvPr id="361" name="Google Shape;361;p34"/>
          <p:cNvSpPr txBox="1"/>
          <p:nvPr/>
        </p:nvSpPr>
        <p:spPr>
          <a:xfrm>
            <a:off x="454219" y="2894469"/>
            <a:ext cx="10939054" cy="6824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339"/>
              <a:buFont typeface="Noto Sans Symbols"/>
              <a:buNone/>
            </a:pPr>
            <a:r>
              <a:rPr b="1" lang="ko-KR" sz="233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454219" y="4640114"/>
            <a:ext cx="10939054" cy="9088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339"/>
              <a:buFont typeface="Noto Sans Symbols"/>
              <a:buNone/>
            </a:pPr>
            <a:r>
              <a:rPr b="1" lang="ko-KR" sz="233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 public "-//W3C//DTD HTML 4.01 Transitional//EN" "http://www.w3.org/TR/html4/loose.dtd"&gt;</a:t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454219" y="6339345"/>
            <a:ext cx="10939054" cy="9088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339"/>
              <a:buFont typeface="Noto Sans Symbols"/>
              <a:buNone/>
            </a:pPr>
            <a:r>
              <a:rPr b="1" lang="ko-KR" sz="233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 public "-//W3C//DTD XHTML 1.0 Transitional//EN" "http://www.w3.org/TR/xhtml1/DTD/xhtml1-transitional.dtd"&gt;</a:t>
            </a:r>
            <a:endParaRPr/>
          </a:p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요소(element)</a:t>
            </a:r>
            <a:endParaRPr/>
          </a:p>
        </p:txBody>
      </p:sp>
      <p:sp>
        <p:nvSpPr>
          <p:cNvPr id="370" name="Google Shape;370;p35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시작태그와 종료태그로 이루어진 문서의 구성 요소</a:t>
            </a:r>
            <a:endParaRPr u="sng"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 u="sng"/>
              <a:t>요소 = (시작 태그 + 콘텐츠 + 종료 태그)</a:t>
            </a:r>
            <a:endParaRPr/>
          </a:p>
        </p:txBody>
      </p:sp>
      <p:sp>
        <p:nvSpPr>
          <p:cNvPr id="371" name="Google Shape;371;p35"/>
          <p:cNvSpPr txBox="1"/>
          <p:nvPr/>
        </p:nvSpPr>
        <p:spPr>
          <a:xfrm>
            <a:off x="3466490" y="4664558"/>
            <a:ext cx="4406055" cy="712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400" lIns="118800" spcFirstLastPara="1" rIns="118800" wrap="square" tIns="59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339"/>
              <a:buFont typeface="Noto Sans Symbols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&lt;title&gt;</a:t>
            </a:r>
            <a:r>
              <a:rPr b="1" lang="ko-KR" sz="233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웹페이지</a:t>
            </a: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&lt;/title&gt;</a:t>
            </a:r>
            <a:endParaRPr/>
          </a:p>
        </p:txBody>
      </p:sp>
      <p:sp>
        <p:nvSpPr>
          <p:cNvPr id="372" name="Google Shape;372;p35"/>
          <p:cNvSpPr txBox="1"/>
          <p:nvPr/>
        </p:nvSpPr>
        <p:spPr>
          <a:xfrm>
            <a:off x="846033" y="3800552"/>
            <a:ext cx="3374667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시작태그(start tag)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4473374" y="5917044"/>
            <a:ext cx="2719771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요소(element)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5"/>
          <p:cNvSpPr txBox="1"/>
          <p:nvPr/>
        </p:nvSpPr>
        <p:spPr>
          <a:xfrm>
            <a:off x="7193143" y="3800552"/>
            <a:ext cx="3258682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종료태그(end tag)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4473371" y="3813093"/>
            <a:ext cx="2347744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요소의 내용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35"/>
          <p:cNvCxnSpPr>
            <a:stCxn id="375" idx="2"/>
          </p:cNvCxnSpPr>
          <p:nvPr/>
        </p:nvCxnSpPr>
        <p:spPr>
          <a:xfrm flipH="1">
            <a:off x="5396143" y="4182425"/>
            <a:ext cx="251100" cy="6849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7" name="Google Shape;377;p35"/>
          <p:cNvCxnSpPr>
            <a:stCxn id="374" idx="2"/>
          </p:cNvCxnSpPr>
          <p:nvPr/>
        </p:nvCxnSpPr>
        <p:spPr>
          <a:xfrm flipH="1">
            <a:off x="7445784" y="4169884"/>
            <a:ext cx="1376700" cy="7617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8" name="Google Shape;378;p35"/>
          <p:cNvCxnSpPr>
            <a:stCxn id="372" idx="2"/>
          </p:cNvCxnSpPr>
          <p:nvPr/>
        </p:nvCxnSpPr>
        <p:spPr>
          <a:xfrm>
            <a:off x="2533367" y="4169884"/>
            <a:ext cx="1446000" cy="697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9" name="Google Shape;379;p35"/>
          <p:cNvCxnSpPr>
            <a:stCxn id="373" idx="0"/>
            <a:endCxn id="371" idx="2"/>
          </p:cNvCxnSpPr>
          <p:nvPr/>
        </p:nvCxnSpPr>
        <p:spPr>
          <a:xfrm rot="10800000">
            <a:off x="5669459" y="5377344"/>
            <a:ext cx="163800" cy="5397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0" name="Google Shape;380;p35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속성</a:t>
            </a:r>
            <a:endParaRPr/>
          </a:p>
        </p:txBody>
      </p:sp>
      <p:sp>
        <p:nvSpPr>
          <p:cNvPr id="386" name="Google Shape;386;p36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속성은 요소에 대한 추가적인 정보를 제공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속성은 항상 시작태그에  이름=“값” 형태로 기술된다. 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 txBox="1"/>
          <p:nvPr/>
        </p:nvSpPr>
        <p:spPr>
          <a:xfrm>
            <a:off x="2229306" y="4442814"/>
            <a:ext cx="7006810" cy="7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339"/>
              <a:buFont typeface="Noto Sans Symbols"/>
              <a:buNone/>
            </a:pP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&lt;a </a:t>
            </a:r>
            <a:r>
              <a:rPr b="1" lang="ko-KR" sz="2339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href</a:t>
            </a:r>
            <a:r>
              <a:rPr b="1" lang="ko-KR" sz="233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lang="ko-KR" sz="2339">
                <a:solidFill>
                  <a:srgbClr val="6600FF"/>
                </a:solidFill>
                <a:latin typeface="Arial"/>
                <a:ea typeface="Arial"/>
                <a:cs typeface="Arial"/>
                <a:sym typeface="Arial"/>
              </a:rPr>
              <a:t>"http://www.w3.org"</a:t>
            </a: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1" lang="ko-KR" sz="233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웹페이지</a:t>
            </a:r>
            <a:r>
              <a:rPr b="1" lang="ko-KR" sz="2339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&lt;/a&gt;</a:t>
            </a:r>
            <a:endParaRPr/>
          </a:p>
        </p:txBody>
      </p:sp>
      <p:sp>
        <p:nvSpPr>
          <p:cNvPr id="388" name="Google Shape;388;p36"/>
          <p:cNvSpPr txBox="1"/>
          <p:nvPr/>
        </p:nvSpPr>
        <p:spPr>
          <a:xfrm>
            <a:off x="1419680" y="3615446"/>
            <a:ext cx="1977809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속성 이름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3397489" y="5640963"/>
            <a:ext cx="2782289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속성(attribute)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4283899" y="3615446"/>
            <a:ext cx="2256376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속성의 값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36"/>
          <p:cNvCxnSpPr>
            <a:stCxn id="390" idx="2"/>
          </p:cNvCxnSpPr>
          <p:nvPr/>
        </p:nvCxnSpPr>
        <p:spPr>
          <a:xfrm flipH="1">
            <a:off x="4822587" y="3984778"/>
            <a:ext cx="589500" cy="6663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p36"/>
          <p:cNvCxnSpPr>
            <a:stCxn id="388" idx="2"/>
          </p:cNvCxnSpPr>
          <p:nvPr/>
        </p:nvCxnSpPr>
        <p:spPr>
          <a:xfrm>
            <a:off x="2408585" y="3984778"/>
            <a:ext cx="620700" cy="6663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p36"/>
          <p:cNvSpPr/>
          <p:nvPr/>
        </p:nvSpPr>
        <p:spPr>
          <a:xfrm rot="5400000">
            <a:off x="4337261" y="3459337"/>
            <a:ext cx="404454" cy="358391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6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 주석 </a:t>
            </a:r>
            <a:endParaRPr/>
          </a:p>
        </p:txBody>
      </p:sp>
      <p:sp>
        <p:nvSpPr>
          <p:cNvPr id="400" name="Google Shape;400;p37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주석(comment)은 HTML 코드를 설명하는 글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824649" y="3692808"/>
            <a:ext cx="7002691" cy="1763078"/>
          </a:xfrm>
          <a:prstGeom prst="foldedCorner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9E00"/>
                </a:solidFill>
                <a:latin typeface="Arial"/>
                <a:ea typeface="Arial"/>
                <a:cs typeface="Arial"/>
                <a:sym typeface="Arial"/>
              </a:rPr>
              <a:t>&lt;!--여기에 주석을 표시합니다. --&gt;</a:t>
            </a:r>
            <a:endParaRPr b="1" sz="1800">
              <a:solidFill>
                <a:srgbClr val="009E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&lt;html&gt;</a:t>
            </a:r>
            <a:endParaRPr b="1"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37"/>
          <p:cNvCxnSpPr/>
          <p:nvPr/>
        </p:nvCxnSpPr>
        <p:spPr>
          <a:xfrm flipH="1">
            <a:off x="5886711" y="3251401"/>
            <a:ext cx="835371" cy="519787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3" name="Google Shape;403;p37"/>
          <p:cNvSpPr/>
          <p:nvPr/>
        </p:nvSpPr>
        <p:spPr>
          <a:xfrm>
            <a:off x="1952281" y="3722914"/>
            <a:ext cx="3777674" cy="32261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9400" lIns="118800" spcFirstLastPara="1" rIns="118800" wrap="square" tIns="59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6709016" y="2862264"/>
            <a:ext cx="2194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코드를 설명하는 글</a:t>
            </a:r>
            <a:endParaRPr i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37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 문서 작성시 주의사항</a:t>
            </a:r>
            <a:endParaRPr/>
          </a:p>
        </p:txBody>
      </p:sp>
      <p:sp>
        <p:nvSpPr>
          <p:cNvPr id="411" name="Google Shape;411;p38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94068" lvl="0" marL="594068" rtl="0" algn="l">
              <a:spcBef>
                <a:spcPts val="0"/>
              </a:spcBef>
              <a:spcAft>
                <a:spcPts val="0"/>
              </a:spcAft>
              <a:buSzPts val="3100"/>
              <a:buFont typeface="Malgun Gothic"/>
              <a:buAutoNum type="arabicPeriod"/>
            </a:pPr>
            <a:r>
              <a:rPr lang="ko-KR"/>
              <a:t>HTML 문서는 대소문자를 가리지 않으므로 Head, HEAD, HeaD, head 등 어떠한 형태로 써도 무방하나 되도록 보기 편하고 수정이 용이하도록 </a:t>
            </a:r>
            <a:r>
              <a:rPr b="1" lang="ko-KR"/>
              <a:t>소문자</a:t>
            </a:r>
            <a:r>
              <a:rPr lang="ko-KR"/>
              <a:t>로 통일해서 쓰는 것이 좋음</a:t>
            </a:r>
            <a:endParaRPr/>
          </a:p>
          <a:p>
            <a:pPr indent="-594068" lvl="0" marL="594068" rtl="0" algn="l">
              <a:spcBef>
                <a:spcPts val="620"/>
              </a:spcBef>
              <a:spcAft>
                <a:spcPts val="0"/>
              </a:spcAft>
              <a:buSzPts val="3100"/>
              <a:buFont typeface="Malgun Gothic"/>
              <a:buAutoNum type="arabicPeriod"/>
            </a:pPr>
            <a:r>
              <a:rPr lang="ko-KR"/>
              <a:t>시작태그와 종료태그를 먼저 쓰고 그 안에 내용을 넣는다.</a:t>
            </a:r>
            <a:endParaRPr/>
          </a:p>
          <a:p>
            <a:pPr indent="-594068" lvl="0" marL="594068" rtl="0" algn="l">
              <a:spcBef>
                <a:spcPts val="620"/>
              </a:spcBef>
              <a:spcAft>
                <a:spcPts val="0"/>
              </a:spcAft>
              <a:buSzPts val="3100"/>
              <a:buFont typeface="Malgun Gothic"/>
              <a:buAutoNum type="arabicPeriod"/>
            </a:pPr>
            <a:r>
              <a:rPr lang="ko-KR"/>
              <a:t>HTML 문서를 정의할 때 들여쓰기(indent)에 주의한다.</a:t>
            </a:r>
            <a:endParaRPr/>
          </a:p>
        </p:txBody>
      </p:sp>
      <p:sp>
        <p:nvSpPr>
          <p:cNvPr id="412" name="Google Shape;412;p38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HTML 만들기</a:t>
            </a:r>
            <a:endParaRPr/>
          </a:p>
        </p:txBody>
      </p:sp>
      <p:pic>
        <p:nvPicPr>
          <p:cNvPr descr="EMB00001098b032" id="418" name="Google Shape;4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267" y="1897637"/>
            <a:ext cx="10214231" cy="646846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9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0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&lt;html&gt;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&lt;head&gt;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&lt;title&gt; &lt;/title&gt;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&lt;/head&gt;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&lt;body&gt;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  &lt;h1&gt;Welcome to the Web Programming!&lt;/h1&gt;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  &lt;img src="../images/coffee.gif"&gt;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  &lt;p&gt;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     언제든지 오셔서 질문이 있으시면 올려주세요!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      &lt;em&gt;여러분을 환영합니다&lt;/em&gt;.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  &lt;/p&gt;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  &lt;h2&gt;내용&lt;/h2&gt;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  &lt;p&gt; HTML5, CSS, Javascript, jQuery, SQL, JSP, ...    &lt;/p&gt;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  &lt;/body&gt;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1" lang="ko-KR" sz="2000">
                <a:latin typeface="Arial"/>
                <a:ea typeface="Arial"/>
                <a:cs typeface="Arial"/>
                <a:sym typeface="Arial"/>
              </a:rPr>
              <a:t>&lt;/html&gt;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25f4e3c47_0_14"/>
          <p:cNvSpPr txBox="1"/>
          <p:nvPr/>
        </p:nvSpPr>
        <p:spPr>
          <a:xfrm>
            <a:off x="493075" y="722000"/>
            <a:ext cx="10601100" cy="8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462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b="1" lang="ko-KR" sz="3600" u="sng">
                <a:solidFill>
                  <a:srgbClr val="303030"/>
                </a:solidFill>
                <a:highlight>
                  <a:srgbClr val="FFF2CC"/>
                </a:highlight>
              </a:rPr>
              <a:t>개발 비용 견적 산정해보기</a:t>
            </a:r>
            <a:endParaRPr b="1" sz="3600" u="sng">
              <a:solidFill>
                <a:srgbClr val="303030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6956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03030"/>
                </a:solidFill>
                <a:highlight>
                  <a:srgbClr val="FFFFFF"/>
                </a:highlight>
              </a:rPr>
              <a:t>예로 SNS 앱을 하나 만들기 위한 견적을 산정해보겠습니다.</a:t>
            </a:r>
            <a:endParaRPr sz="24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9565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03030"/>
                </a:solidFill>
                <a:highlight>
                  <a:srgbClr val="FFFFFF"/>
                </a:highlight>
              </a:rPr>
              <a:t>모든 인원을 중급자로 가정하여 소프트웨어 노임 단가를 500만 원으로 적용하겠습니다. 인원은 기획.디자인,개발 1명씩</a:t>
            </a:r>
            <a:endParaRPr sz="24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9565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03030"/>
                </a:solidFill>
                <a:highlight>
                  <a:srgbClr val="FFFFFF"/>
                </a:highlight>
              </a:rPr>
              <a:t>투입기간은 기획 1개월, 디자인 1.5개월, 개발 2개월로 가정 하였습니다.</a:t>
            </a:r>
            <a:endParaRPr sz="24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9565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03030"/>
                </a:solidFill>
                <a:highlight>
                  <a:srgbClr val="FFFFFF"/>
                </a:highlight>
              </a:rPr>
              <a:t>인건비(500만 원) X투입기간(기획 1+디자인 1.5+개발 2=4.5) </a:t>
            </a:r>
            <a:endParaRPr sz="24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03030"/>
                </a:solidFill>
                <a:highlight>
                  <a:srgbClr val="FFFFFF"/>
                </a:highlight>
              </a:rPr>
              <a:t>+ 제경비(인건비 22,500,000원의 120%=27,000,000원)</a:t>
            </a:r>
            <a:endParaRPr sz="24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03030"/>
                </a:solidFill>
                <a:highlight>
                  <a:srgbClr val="FFFFFF"/>
                </a:highlight>
              </a:rPr>
              <a:t>+ 기술료(인건비와 제경비를 합한 49,500,000원의 20%=9,900,000원)</a:t>
            </a:r>
            <a:endParaRPr sz="2400">
              <a:solidFill>
                <a:srgbClr val="30303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03030"/>
                </a:solidFill>
                <a:highlight>
                  <a:srgbClr val="FFFFFF"/>
                </a:highlight>
              </a:rPr>
              <a:t>= 86,400,000원입니다.</a:t>
            </a:r>
            <a:endParaRPr sz="2400">
              <a:solidFill>
                <a:srgbClr val="30303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ctrTitle"/>
          </p:nvPr>
        </p:nvSpPr>
        <p:spPr>
          <a:xfrm>
            <a:off x="890945" y="2715822"/>
            <a:ext cx="9859786" cy="1111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01. HTML 기초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인터넷</a:t>
            </a:r>
            <a:endParaRPr/>
          </a:p>
        </p:txBody>
      </p:sp>
      <p:sp>
        <p:nvSpPr>
          <p:cNvPr id="71" name="Google Shape;71;p3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(QUIZ) 지난 30년 동안  가장 혁신적인 발명품은?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인터넷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PC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휴대전화 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E-MAIL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LOL (리그 오브 레전드)</a:t>
            </a:r>
            <a:endParaRPr/>
          </a:p>
          <a:p>
            <a:pPr indent="-371292" lvl="1" marL="965359" rtl="0" algn="l">
              <a:spcBef>
                <a:spcPts val="500"/>
              </a:spcBef>
              <a:spcAft>
                <a:spcPts val="0"/>
              </a:spcAft>
              <a:buSzPts val="2500"/>
              <a:buChar char="∙"/>
            </a:pPr>
            <a:r>
              <a:rPr lang="ko-KR"/>
              <a:t>…</a:t>
            </a:r>
            <a:endParaRPr/>
          </a:p>
          <a:p>
            <a:pPr indent="-206255" lvl="1" marL="965359" rtl="0" algn="l">
              <a:spcBef>
                <a:spcPts val="520"/>
              </a:spcBef>
              <a:spcAft>
                <a:spcPts val="0"/>
              </a:spcAft>
              <a:buSzPts val="2599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3676" y="3558070"/>
            <a:ext cx="3592467" cy="354569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WWW </a:t>
            </a:r>
            <a:endParaRPr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296983" y="1732624"/>
            <a:ext cx="11262614" cy="645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5549" lvl="0" marL="445549" rtl="0" algn="l">
              <a:spcBef>
                <a:spcPts val="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WWW(World Wide Web): 세계를 뒤덮는 거미줄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초기 인터넷에서는 텔넷, FTP, </a:t>
            </a:r>
            <a:r>
              <a:rPr lang="ko-KR" u="sng">
                <a:solidFill>
                  <a:schemeClr val="hlink"/>
                </a:solidFill>
                <a:hlinkClick r:id="rId3"/>
              </a:rPr>
              <a:t>전자 메일</a:t>
            </a:r>
            <a:r>
              <a:rPr lang="ko-KR"/>
              <a:t>, </a:t>
            </a:r>
            <a:r>
              <a:rPr lang="ko-KR" u="sng">
                <a:solidFill>
                  <a:schemeClr val="hlink"/>
                </a:solidFill>
                <a:hlinkClick r:id="rId4"/>
              </a:rPr>
              <a:t>유즈넷</a:t>
            </a:r>
            <a:r>
              <a:rPr lang="ko-KR"/>
              <a:t> 등의 문자 위주 서비스</a:t>
            </a:r>
            <a:endParaRPr/>
          </a:p>
          <a:p>
            <a:pPr indent="-445549" lvl="0" marL="445549" rtl="0" algn="l">
              <a:spcBef>
                <a:spcPts val="620"/>
              </a:spcBef>
              <a:spcAft>
                <a:spcPts val="0"/>
              </a:spcAft>
              <a:buSzPts val="3100"/>
              <a:buChar char="∙"/>
            </a:pPr>
            <a:r>
              <a:rPr lang="ko-KR"/>
              <a:t>WWW은 인터넷을 사용하기 쉽도록 하이퍼 텍스트와 그림을 통하여 모든 서비스를 이용할 수 있도록 만든 것</a:t>
            </a:r>
            <a:endParaRPr/>
          </a:p>
          <a:p>
            <a:pPr indent="-247493" lvl="0" marL="445549" rtl="0" algn="l">
              <a:spcBef>
                <a:spcPts val="624"/>
              </a:spcBef>
              <a:spcAft>
                <a:spcPts val="0"/>
              </a:spcAft>
              <a:buSzPts val="3119"/>
              <a:buNone/>
            </a:pPr>
            <a:r>
              <a:t/>
            </a:r>
            <a:endParaRPr/>
          </a:p>
        </p:txBody>
      </p:sp>
      <p:pic>
        <p:nvPicPr>
          <p:cNvPr descr="EMB000019e4b8c9" id="80" name="Google Shape;8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232" y="4554328"/>
            <a:ext cx="3456997" cy="318880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/>
          <p:nvPr>
            <p:ph type="title"/>
          </p:nvPr>
        </p:nvSpPr>
        <p:spPr>
          <a:xfrm>
            <a:off x="956941" y="561043"/>
            <a:ext cx="9701398" cy="9900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WWW의 동작원리</a:t>
            </a:r>
            <a:endParaRPr/>
          </a:p>
        </p:txBody>
      </p:sp>
      <p:pic>
        <p:nvPicPr>
          <p:cNvPr id="88" name="Google Shape;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13" y="2444240"/>
            <a:ext cx="10477121" cy="547632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 txBox="1"/>
          <p:nvPr>
            <p:ph idx="12" type="sldNum"/>
          </p:nvPr>
        </p:nvSpPr>
        <p:spPr>
          <a:xfrm>
            <a:off x="9124285" y="8366102"/>
            <a:ext cx="2447686" cy="544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2007-06-29T06:43:39Z</dcterms:created>
  <dc:creator>chocojhkim@live.com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